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  <p:sldMasterId id="2147483694" r:id="rId2"/>
  </p:sldMasterIdLst>
  <p:notesMasterIdLst>
    <p:notesMasterId r:id="rId11"/>
  </p:notesMasterIdLst>
  <p:sldIdLst>
    <p:sldId id="257" r:id="rId3"/>
    <p:sldId id="261" r:id="rId4"/>
    <p:sldId id="263" r:id="rId5"/>
    <p:sldId id="264" r:id="rId6"/>
    <p:sldId id="265" r:id="rId7"/>
    <p:sldId id="266" r:id="rId8"/>
    <p:sldId id="267" r:id="rId9"/>
    <p:sldId id="268" r:id="rId10"/>
  </p:sldIdLst>
  <p:sldSz cx="9144000" cy="5143500" type="screen16x9"/>
  <p:notesSz cx="6858000" cy="9144000"/>
  <p:embeddedFontLst>
    <p:embeddedFont>
      <p:font typeface="Dosis" panose="020B0604020202020204" charset="0"/>
      <p:regular r:id="rId12"/>
      <p:bold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Roboto Black" pitchFamily="2" charset="0"/>
      <p:regular r:id="rId18"/>
      <p:bold r:id="rId19"/>
      <p:boldItalic r:id="rId20"/>
    </p:embeddedFont>
    <p:embeddedFont>
      <p:font typeface="Roboto Thin" pitchFamily="2" charset="0"/>
      <p:regular r:id="rId21"/>
      <p:bold r:id="rId22"/>
      <p:italic r:id="rId23"/>
      <p:boldItalic r:id="rId24"/>
    </p:embeddedFont>
    <p:embeddedFont>
      <p:font typeface="Segoe UI" panose="020B0502040204020203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027" autoAdjust="0"/>
  </p:normalViewPr>
  <p:slideViewPr>
    <p:cSldViewPr snapToGrid="0">
      <p:cViewPr varScale="1">
        <p:scale>
          <a:sx n="102" d="100"/>
          <a:sy n="102" d="100"/>
        </p:scale>
        <p:origin x="89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32821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66943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1174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0172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05828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44812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-US" sz="56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 PARKER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HAMZA</a:t>
            </a: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</a:t>
            </a: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OMER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03/10/2019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1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LIMIT 10;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56001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dirty="0"/>
              <a:t>Select all columns from the first 10 rows. What columns does the table have?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3420971-695C-46E6-AE1C-AC34EEE246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147154"/>
              </p:ext>
            </p:extLst>
          </p:nvPr>
        </p:nvGraphicFramePr>
        <p:xfrm>
          <a:off x="332577" y="1871834"/>
          <a:ext cx="4611695" cy="3156114"/>
        </p:xfrm>
        <a:graphic>
          <a:graphicData uri="http://schemas.openxmlformats.org/drawingml/2006/table">
            <a:tbl>
              <a:tblPr/>
              <a:tblGrid>
                <a:gridCol w="1493186">
                  <a:extLst>
                    <a:ext uri="{9D8B030D-6E8A-4147-A177-3AD203B41FA5}">
                      <a16:colId xmlns:a16="http://schemas.microsoft.com/office/drawing/2014/main" val="1562012890"/>
                    </a:ext>
                  </a:extLst>
                </a:gridCol>
                <a:gridCol w="1988710">
                  <a:extLst>
                    <a:ext uri="{9D8B030D-6E8A-4147-A177-3AD203B41FA5}">
                      <a16:colId xmlns:a16="http://schemas.microsoft.com/office/drawing/2014/main" val="2501910639"/>
                    </a:ext>
                  </a:extLst>
                </a:gridCol>
                <a:gridCol w="1129799">
                  <a:extLst>
                    <a:ext uri="{9D8B030D-6E8A-4147-A177-3AD203B41FA5}">
                      <a16:colId xmlns:a16="http://schemas.microsoft.com/office/drawing/2014/main" val="1419265469"/>
                    </a:ext>
                  </a:extLst>
                </a:gridCol>
              </a:tblGrid>
              <a:tr h="16729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292929"/>
                          </a:solidFill>
                          <a:effectLst/>
                        </a:rPr>
                        <a:t>question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292929"/>
                          </a:solidFill>
                          <a:effectLst/>
                        </a:rPr>
                        <a:t>user_id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292929"/>
                          </a:solidFill>
                          <a:effectLst/>
                        </a:rPr>
                        <a:t>response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9043476"/>
                  </a:ext>
                </a:extLst>
              </a:tr>
              <a:tr h="28551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0204922"/>
                  </a:ext>
                </a:extLst>
              </a:tr>
              <a:tr h="285516"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0781627"/>
                  </a:ext>
                </a:extLst>
              </a:tr>
              <a:tr h="28551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Round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316265"/>
                  </a:ext>
                </a:extLst>
              </a:tr>
              <a:tr h="28551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Two-Tone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8812212"/>
                  </a:ext>
                </a:extLst>
              </a:tr>
              <a:tr h="28551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I'm not sure. Let's skip it.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316874"/>
                  </a:ext>
                </a:extLst>
              </a:tr>
              <a:tr h="28551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Narrow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712693"/>
                  </a:ext>
                </a:extLst>
              </a:tr>
              <a:tr h="28551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&lt;1 Year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3238015"/>
                  </a:ext>
                </a:extLst>
              </a:tr>
              <a:tr h="28551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00bf9d63-0999-43a3-9e5b-9c372e6890d2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Square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5178224"/>
                  </a:ext>
                </a:extLst>
              </a:tr>
              <a:tr h="28551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00bf9d63-0999-43a3-9e5b-9c372e6890d2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&lt;1 Year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5919073"/>
                  </a:ext>
                </a:extLst>
              </a:tr>
              <a:tr h="285516"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>
                          <a:solidFill>
                            <a:srgbClr val="525252"/>
                          </a:solidFill>
                          <a:effectLst/>
                        </a:rPr>
                        <a:t>00bf9d63-0999-43a3-9e5b-9c372e6890d2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marL="56938" marR="56938" marT="28469" marB="28469"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580033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2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question,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GROUP BY question;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40786" y="1221020"/>
            <a:ext cx="4920900" cy="56001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dirty="0"/>
              <a:t>What is the number of responses for each question?</a:t>
            </a:r>
            <a:endParaRPr sz="1200" b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8C5461C-EBB9-40A7-8DF7-6F01441FCC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353572"/>
              </p:ext>
            </p:extLst>
          </p:nvPr>
        </p:nvGraphicFramePr>
        <p:xfrm>
          <a:off x="185696" y="2409221"/>
          <a:ext cx="4831080" cy="2042160"/>
        </p:xfrm>
        <a:graphic>
          <a:graphicData uri="http://schemas.openxmlformats.org/drawingml/2006/table">
            <a:tbl>
              <a:tblPr/>
              <a:tblGrid>
                <a:gridCol w="2659380">
                  <a:extLst>
                    <a:ext uri="{9D8B030D-6E8A-4147-A177-3AD203B41FA5}">
                      <a16:colId xmlns:a16="http://schemas.microsoft.com/office/drawing/2014/main" val="1826806921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13068242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question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COUNT(distinct user_id)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8977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500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19980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475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2270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380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0398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7858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270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550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3426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3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% AMOUNTS WERE CALCULATED USING EXCEL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40786" y="1221020"/>
            <a:ext cx="4920900" cy="8376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Which question(s) of the quiz have a lower completion rates?</a:t>
            </a:r>
          </a:p>
          <a:p>
            <a:r>
              <a:rPr lang="en-US" dirty="0"/>
              <a:t>What do you think is the reason?</a:t>
            </a:r>
          </a:p>
          <a:p>
            <a:endParaRPr lang="en-US" dirty="0"/>
          </a:p>
          <a:p>
            <a:r>
              <a:rPr lang="en-US" dirty="0"/>
              <a:t>Burn out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D6CCDB-9C98-4DB6-9EAB-AFB8547E5A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095545"/>
              </p:ext>
            </p:extLst>
          </p:nvPr>
        </p:nvGraphicFramePr>
        <p:xfrm>
          <a:off x="931186" y="3074525"/>
          <a:ext cx="3340100" cy="1203960"/>
        </p:xfrm>
        <a:graphic>
          <a:graphicData uri="http://schemas.openxmlformats.org/drawingml/2006/table">
            <a:tbl>
              <a:tblPr>
                <a:tableStyleId>{41C52BF7-F10D-42DD-8479-FF2DDF1A0279}</a:tableStyleId>
              </a:tblPr>
              <a:tblGrid>
                <a:gridCol w="1536700">
                  <a:extLst>
                    <a:ext uri="{9D8B030D-6E8A-4147-A177-3AD203B41FA5}">
                      <a16:colId xmlns:a16="http://schemas.microsoft.com/office/drawing/2014/main" val="2378884644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41931331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47035377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question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COUNT(distinct user_id)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266404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1. What are you looking for?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500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100%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77856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2. What's your fit?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475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95%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487387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3. Which shapes do you like?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380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80%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420788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4. Which colors do you like?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361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95%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664521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5. When was your last eye exam?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270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75%</a:t>
                      </a:r>
                      <a:endParaRPr lang="en-US" sz="8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78972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3935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449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4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16446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quiz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LIMIT 5;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purchase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LIMIT 5;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94000" y="742013"/>
            <a:ext cx="4920900" cy="51783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Let's find out whether or not users who get more pairs to try on at home will be more likely to make a purchase.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787F02C-59CC-4DAC-9E31-F5CC36A951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9741197"/>
              </p:ext>
            </p:extLst>
          </p:nvPr>
        </p:nvGraphicFramePr>
        <p:xfrm>
          <a:off x="163746" y="1398145"/>
          <a:ext cx="4559300" cy="1447800"/>
        </p:xfrm>
        <a:graphic>
          <a:graphicData uri="http://schemas.openxmlformats.org/drawingml/2006/table">
            <a:tbl>
              <a:tblPr>
                <a:tableStyleId>{41C52BF7-F10D-42DD-8479-FF2DDF1A0279}</a:tableStyleId>
              </a:tblPr>
              <a:tblGrid>
                <a:gridCol w="1536700">
                  <a:extLst>
                    <a:ext uri="{9D8B030D-6E8A-4147-A177-3AD203B41FA5}">
                      <a16:colId xmlns:a16="http://schemas.microsoft.com/office/drawing/2014/main" val="1905141932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343899779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5590874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25261054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8180089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user_id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style</a:t>
                      </a:r>
                      <a:endParaRPr lang="en-US" sz="8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fit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shape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color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289278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4e8118dc-bb3d-49bf-85fc-cca8d83232ac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Women's Styles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Medium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Rectangular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Tortoise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688629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291f1cca-e507-48be-b063-002b14906468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Women's Styles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Narrow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Round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Black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196779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75122300-0736-4087-b6d8-c0c5373a1a04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Women's Styles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Wide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Rectangular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Two-Tone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444872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75bc6ebd-40cd-4e1d-a301-27ddd93b12e2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Women's Styles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Narrow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Square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Two-Tone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081300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ce965c4d-7a2b-4db6-9847-601747fa7812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Women's Styles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Wide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Rectangular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Black</a:t>
                      </a:r>
                      <a:endParaRPr lang="en-US" sz="8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7670648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BB67A3F-11BB-41CC-8761-2B37A12EBA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768988"/>
              </p:ext>
            </p:extLst>
          </p:nvPr>
        </p:nvGraphicFramePr>
        <p:xfrm>
          <a:off x="5254052" y="3370675"/>
          <a:ext cx="3672449" cy="1447800"/>
        </p:xfrm>
        <a:graphic>
          <a:graphicData uri="http://schemas.openxmlformats.org/drawingml/2006/table">
            <a:tbl>
              <a:tblPr>
                <a:tableStyleId>{41C52BF7-F10D-42DD-8479-FF2DDF1A0279}</a:tableStyleId>
              </a:tblPr>
              <a:tblGrid>
                <a:gridCol w="1871995">
                  <a:extLst>
                    <a:ext uri="{9D8B030D-6E8A-4147-A177-3AD203B41FA5}">
                      <a16:colId xmlns:a16="http://schemas.microsoft.com/office/drawing/2014/main" val="4279329556"/>
                    </a:ext>
                  </a:extLst>
                </a:gridCol>
                <a:gridCol w="775030">
                  <a:extLst>
                    <a:ext uri="{9D8B030D-6E8A-4147-A177-3AD203B41FA5}">
                      <a16:colId xmlns:a16="http://schemas.microsoft.com/office/drawing/2014/main" val="269975218"/>
                    </a:ext>
                  </a:extLst>
                </a:gridCol>
                <a:gridCol w="1025424">
                  <a:extLst>
                    <a:ext uri="{9D8B030D-6E8A-4147-A177-3AD203B41FA5}">
                      <a16:colId xmlns:a16="http://schemas.microsoft.com/office/drawing/2014/main" val="141863150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user_id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number_of_pairs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address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473491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d8addd87-3217-4429-9a01-d56d68111da7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 pairs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145 New York 9a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156917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f52b07c8-abe4-4f4a-9d39-ba9fc9a184cc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 pairs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383 Madison Ave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6160985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8ba0d2d5-1a31-403e-9fa5-79540f8477f9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 pairs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287 Pell St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117997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4e71850e-8bbf-4e6b-accc-49a7bb46c586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 pairs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347 Madison Square N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739577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3bc8f97f-2336-4dab-bd86-e391609dab97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 pairs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182 Cornelia St</a:t>
                      </a:r>
                      <a:endParaRPr lang="en-US" sz="8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3526635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2554325-7E1B-4558-A8AB-0E62F97AD1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0312460"/>
              </p:ext>
            </p:extLst>
          </p:nvPr>
        </p:nvGraphicFramePr>
        <p:xfrm>
          <a:off x="94000" y="3305257"/>
          <a:ext cx="4920900" cy="1508760"/>
        </p:xfrm>
        <a:graphic>
          <a:graphicData uri="http://schemas.openxmlformats.org/drawingml/2006/table">
            <a:tbl>
              <a:tblPr>
                <a:tableStyleId>{41C52BF7-F10D-42DD-8479-FF2DDF1A0279}</a:tableStyleId>
              </a:tblPr>
              <a:tblGrid>
                <a:gridCol w="1462970">
                  <a:extLst>
                    <a:ext uri="{9D8B030D-6E8A-4147-A177-3AD203B41FA5}">
                      <a16:colId xmlns:a16="http://schemas.microsoft.com/office/drawing/2014/main" val="2501263685"/>
                    </a:ext>
                  </a:extLst>
                </a:gridCol>
                <a:gridCol w="1136522">
                  <a:extLst>
                    <a:ext uri="{9D8B030D-6E8A-4147-A177-3AD203B41FA5}">
                      <a16:colId xmlns:a16="http://schemas.microsoft.com/office/drawing/2014/main" val="3056080397"/>
                    </a:ext>
                  </a:extLst>
                </a:gridCol>
                <a:gridCol w="580352">
                  <a:extLst>
                    <a:ext uri="{9D8B030D-6E8A-4147-A177-3AD203B41FA5}">
                      <a16:colId xmlns:a16="http://schemas.microsoft.com/office/drawing/2014/main" val="4015904916"/>
                    </a:ext>
                  </a:extLst>
                </a:gridCol>
                <a:gridCol w="580352">
                  <a:extLst>
                    <a:ext uri="{9D8B030D-6E8A-4147-A177-3AD203B41FA5}">
                      <a16:colId xmlns:a16="http://schemas.microsoft.com/office/drawing/2014/main" val="1520613805"/>
                    </a:ext>
                  </a:extLst>
                </a:gridCol>
                <a:gridCol w="580352">
                  <a:extLst>
                    <a:ext uri="{9D8B030D-6E8A-4147-A177-3AD203B41FA5}">
                      <a16:colId xmlns:a16="http://schemas.microsoft.com/office/drawing/2014/main" val="3786850929"/>
                    </a:ext>
                  </a:extLst>
                </a:gridCol>
                <a:gridCol w="580352">
                  <a:extLst>
                    <a:ext uri="{9D8B030D-6E8A-4147-A177-3AD203B41FA5}">
                      <a16:colId xmlns:a16="http://schemas.microsoft.com/office/drawing/2014/main" val="254493425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user_id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product_id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style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model_name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color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price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73510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00a9dd17-36c8-430c-9d76-df49d4197dcf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8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Women's Styles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Lucy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Jet Black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150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586883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00e15fe0-c86f-4818-9c63-3422211baa97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7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Women's Styles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Lucy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Elderflower Crystal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150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631318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017506f7-aba1-4b9d-8b7b-f4426e71b8ca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Men's Styles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Dawes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Jet Black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150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226538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0176bfb3-9c51-4b1c-b593-87edab3c54cb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10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Women's Styles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Eugene Narrow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Rosewood Tortoise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95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568625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01fdf106-f73c-4d3f-a036-2f3e2ab1ce06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8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Women's Styles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Lucy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Jet Black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150</a:t>
                      </a:r>
                      <a:endParaRPr lang="en-US" sz="8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251069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046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5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% AMOUNTS WERE CALCULATED USING EXCEL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40786" y="1221020"/>
            <a:ext cx="4920900" cy="84795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000" dirty="0"/>
              <a:t>Use a LEFT JOIN to combine the three tables, starting with the top of the funnel (browse) and ending with the bottom of the funnel (purchase).</a:t>
            </a:r>
          </a:p>
          <a:p>
            <a:r>
              <a:rPr lang="en-US" sz="1000" dirty="0"/>
              <a:t>Select only the first 10 rows from this table (otherwise, the query will run really slowly).</a:t>
            </a:r>
          </a:p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D6CCDB-9C98-4DB6-9EAB-AFB8547E5AE3}"/>
              </a:ext>
            </a:extLst>
          </p:cNvPr>
          <p:cNvGraphicFramePr>
            <a:graphicFrameLocks noGrp="1"/>
          </p:cNvGraphicFramePr>
          <p:nvPr/>
        </p:nvGraphicFramePr>
        <p:xfrm>
          <a:off x="931186" y="3074525"/>
          <a:ext cx="3340100" cy="1203960"/>
        </p:xfrm>
        <a:graphic>
          <a:graphicData uri="http://schemas.openxmlformats.org/drawingml/2006/table">
            <a:tbl>
              <a:tblPr>
                <a:tableStyleId>{41C52BF7-F10D-42DD-8479-FF2DDF1A0279}</a:tableStyleId>
              </a:tblPr>
              <a:tblGrid>
                <a:gridCol w="1536700">
                  <a:extLst>
                    <a:ext uri="{9D8B030D-6E8A-4147-A177-3AD203B41FA5}">
                      <a16:colId xmlns:a16="http://schemas.microsoft.com/office/drawing/2014/main" val="2378884644"/>
                    </a:ext>
                  </a:extLst>
                </a:gridCol>
                <a:gridCol w="1193800">
                  <a:extLst>
                    <a:ext uri="{9D8B030D-6E8A-4147-A177-3AD203B41FA5}">
                      <a16:colId xmlns:a16="http://schemas.microsoft.com/office/drawing/2014/main" val="41931331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47035377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question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COUNT(distinct user_id)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1" i="0" u="none" strike="noStrike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266404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1. What are you looking for?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500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100%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77856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2. What's your fit?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475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95%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487387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3. Which shapes do you like?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380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80%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420788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4. Which colors do you like?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361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95%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664521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5. When was your last eye exam?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270</a:t>
                      </a:r>
                      <a:endParaRPr lang="en-US" sz="8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75%</a:t>
                      </a:r>
                      <a:endParaRPr lang="en-US" sz="8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78972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2003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QUESTION 6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funnels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q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h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p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COUNT(*)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num_browse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1.0 *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/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percentage_home_try_on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1.0 *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/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home_try_on_to_purchase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funnels;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40786" y="1221020"/>
            <a:ext cx="4920900" cy="84795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What are some actionable insights for </a:t>
            </a:r>
            <a:r>
              <a:rPr lang="en-US" dirty="0" err="1"/>
              <a:t>Warby</a:t>
            </a:r>
            <a:r>
              <a:rPr lang="en-US" dirty="0"/>
              <a:t> Parker?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136B7D4-516B-4A3F-93DC-C64097DDB8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2011018"/>
              </p:ext>
            </p:extLst>
          </p:nvPr>
        </p:nvGraphicFramePr>
        <p:xfrm>
          <a:off x="94000" y="3275113"/>
          <a:ext cx="4920899" cy="822960"/>
        </p:xfrm>
        <a:graphic>
          <a:graphicData uri="http://schemas.openxmlformats.org/drawingml/2006/table">
            <a:tbl>
              <a:tblPr/>
              <a:tblGrid>
                <a:gridCol w="773092">
                  <a:extLst>
                    <a:ext uri="{9D8B030D-6E8A-4147-A177-3AD203B41FA5}">
                      <a16:colId xmlns:a16="http://schemas.microsoft.com/office/drawing/2014/main" val="1412254004"/>
                    </a:ext>
                  </a:extLst>
                </a:gridCol>
                <a:gridCol w="625196">
                  <a:extLst>
                    <a:ext uri="{9D8B030D-6E8A-4147-A177-3AD203B41FA5}">
                      <a16:colId xmlns:a16="http://schemas.microsoft.com/office/drawing/2014/main" val="2156321858"/>
                    </a:ext>
                  </a:extLst>
                </a:gridCol>
                <a:gridCol w="853763">
                  <a:extLst>
                    <a:ext uri="{9D8B030D-6E8A-4147-A177-3AD203B41FA5}">
                      <a16:colId xmlns:a16="http://schemas.microsoft.com/office/drawing/2014/main" val="3721517342"/>
                    </a:ext>
                  </a:extLst>
                </a:gridCol>
                <a:gridCol w="1310895">
                  <a:extLst>
                    <a:ext uri="{9D8B030D-6E8A-4147-A177-3AD203B41FA5}">
                      <a16:colId xmlns:a16="http://schemas.microsoft.com/office/drawing/2014/main" val="2822760672"/>
                    </a:ext>
                  </a:extLst>
                </a:gridCol>
                <a:gridCol w="1357953">
                  <a:extLst>
                    <a:ext uri="{9D8B030D-6E8A-4147-A177-3AD203B41FA5}">
                      <a16:colId xmlns:a16="http://schemas.microsoft.com/office/drawing/2014/main" val="1491171723"/>
                    </a:ext>
                  </a:extLst>
                </a:gridCol>
              </a:tblGrid>
              <a:tr h="371717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num_browse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home_try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num_purchase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percentage_home_try_on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home_try_on_to_purchase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2662393"/>
                  </a:ext>
                </a:extLst>
              </a:tr>
              <a:tr h="218657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1000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750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495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0.75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0.66</a:t>
                      </a:r>
                    </a:p>
                  </a:txBody>
                  <a:tcPr anchor="ctr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542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6535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-US" sz="5600" dirty="0">
                <a:solidFill>
                  <a:schemeClr val="lt1"/>
                </a:solidFill>
                <a:latin typeface="Roboto Black"/>
                <a:ea typeface="Roboto Black"/>
                <a:sym typeface="Roboto Black"/>
              </a:rPr>
              <a:t>The End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HAMZA</a:t>
            </a: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</a:t>
            </a: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OMER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03/10/2019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7412414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872</Words>
  <Application>Microsoft Office PowerPoint</Application>
  <PresentationFormat>On-screen Show (16:9)</PresentationFormat>
  <Paragraphs>229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Dosis</vt:lpstr>
      <vt:lpstr>Roboto Black</vt:lpstr>
      <vt:lpstr>Roboto</vt:lpstr>
      <vt:lpstr>Roboto Thin</vt:lpstr>
      <vt:lpstr>Segoe UI</vt:lpstr>
      <vt:lpstr>Courier New</vt:lpstr>
      <vt:lpstr>Arial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Hamza Omer</cp:lastModifiedBy>
  <cp:revision>9</cp:revision>
  <dcterms:modified xsi:type="dcterms:W3CDTF">2019-03-08T20:49:59Z</dcterms:modified>
</cp:coreProperties>
</file>